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303" r:id="rId14"/>
    <p:sldId id="268" r:id="rId15"/>
    <p:sldId id="269" r:id="rId16"/>
    <p:sldId id="270" r:id="rId17"/>
    <p:sldId id="271" r:id="rId18"/>
    <p:sldId id="297" r:id="rId19"/>
    <p:sldId id="272" r:id="rId20"/>
    <p:sldId id="273" r:id="rId21"/>
    <p:sldId id="307" r:id="rId22"/>
    <p:sldId id="274" r:id="rId23"/>
    <p:sldId id="275" r:id="rId24"/>
    <p:sldId id="276" r:id="rId25"/>
    <p:sldId id="277" r:id="rId26"/>
    <p:sldId id="278" r:id="rId27"/>
    <p:sldId id="298" r:id="rId28"/>
    <p:sldId id="299" r:id="rId29"/>
    <p:sldId id="300" r:id="rId30"/>
    <p:sldId id="302" r:id="rId31"/>
    <p:sldId id="301" r:id="rId32"/>
    <p:sldId id="308" r:id="rId33"/>
    <p:sldId id="306" r:id="rId34"/>
    <p:sldId id="305" r:id="rId35"/>
    <p:sldId id="304" r:id="rId36"/>
    <p:sldId id="279" r:id="rId37"/>
    <p:sldId id="295" r:id="rId38"/>
    <p:sldId id="280" r:id="rId39"/>
    <p:sldId id="282" r:id="rId40"/>
    <p:sldId id="28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6" r:id="rId51"/>
    <p:sldId id="293" r:id="rId52"/>
    <p:sldId id="29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303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307"/>
            <p14:sldId id="274"/>
            <p14:sldId id="275"/>
            <p14:sldId id="276"/>
            <p14:sldId id="277"/>
            <p14:sldId id="278"/>
            <p14:sldId id="298"/>
            <p14:sldId id="299"/>
            <p14:sldId id="300"/>
            <p14:sldId id="302"/>
            <p14:sldId id="301"/>
            <p14:sldId id="308"/>
            <p14:sldId id="306"/>
            <p14:sldId id="305"/>
            <p14:sldId id="304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FFFF99"/>
    <a:srgbClr val="FFFF66"/>
    <a:srgbClr val="FFFFCC"/>
    <a:srgbClr val="FFFFFF"/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1833" autoAdjust="0"/>
  </p:normalViewPr>
  <p:slideViewPr>
    <p:cSldViewPr snapToGrid="0">
      <p:cViewPr varScale="1">
        <p:scale>
          <a:sx n="61" d="100"/>
          <a:sy n="61" d="100"/>
        </p:scale>
        <p:origin x="82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5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8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64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4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7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www.goodreads.com/book/show/26329.Emotional_Intelligence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5" Type="http://schemas.openxmlformats.org/officeDocument/2006/relationships/hyperlink" Target="https://technology.epam.com/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Relationship Id="rId14" Type="http://schemas.openxmlformats.org/officeDocument/2006/relationships/hyperlink" Target="https://learn.microsoft.com/en-us/previous-versions/msp-n-p/ee658094%28v%3dpandp.10%2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A31EA-D6D2-42C9-BBDD-8F4C58BFDE6C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B225B-D0B5-615B-FB6C-3151A5995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45"/>
          <a:stretch/>
        </p:blipFill>
        <p:spPr>
          <a:xfrm>
            <a:off x="638364" y="801665"/>
            <a:ext cx="5457636" cy="6313118"/>
          </a:xfrm>
          <a:prstGeom prst="roundRect">
            <a:avLst>
              <a:gd name="adj" fmla="val 51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4F5D6B-F021-C5E5-83B8-E80C93229B05}"/>
              </a:ext>
            </a:extLst>
          </p:cNvPr>
          <p:cNvSpPr txBox="1"/>
          <p:nvPr/>
        </p:nvSpPr>
        <p:spPr>
          <a:xfrm>
            <a:off x="6588691" y="2038521"/>
            <a:ext cx="523587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6969"/>
                </a:solidFill>
              </a:rPr>
              <a:t>Could take weeks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6969"/>
                </a:solidFill>
              </a:rPr>
              <a:t>Expertise to do it rapidly</a:t>
            </a:r>
            <a:endParaRPr lang="hu-HU" sz="2400" dirty="0">
              <a:solidFill>
                <a:srgbClr val="FF6969"/>
              </a:solidFill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0F15E47-EFC7-09D1-B2E0-E0D71748CE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Attributes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6421F-3963-844A-A326-EB24CB39CD26}"/>
              </a:ext>
            </a:extLst>
          </p:cNvPr>
          <p:cNvSpPr txBox="1"/>
          <p:nvPr/>
        </p:nvSpPr>
        <p:spPr>
          <a:xfrm>
            <a:off x="6588691" y="3676410"/>
            <a:ext cx="372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Prioritization!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Just enough depth of field</a:t>
            </a:r>
            <a:endParaRPr lang="hu-HU" sz="2400" dirty="0">
              <a:solidFill>
                <a:srgbClr val="92D050"/>
              </a:solidFill>
            </a:endParaRPr>
          </a:p>
          <a:p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4DA5-8284-7DF7-F227-46A450FD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hu-H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221DAB-0F98-F511-7B08-BF5CF4B5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26" y="1452693"/>
            <a:ext cx="7262747" cy="4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01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VS</a:t>
            </a:r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609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3023671"/>
            <a:chOff x="270077" y="1131046"/>
            <a:chExt cx="9732311" cy="53546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3"/>
              <a:ext cx="2636955" cy="92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8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7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3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8"/>
              <a:ext cx="2738223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66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791797"/>
            <a:chOff x="2441862" y="744276"/>
            <a:chExt cx="7723142" cy="557693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rgbClr val="FFFF99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73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15000"/>
                  </a:schemeClr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816587"/>
              <a:chOff x="2165040" y="-2178827"/>
              <a:chExt cx="10027802" cy="804917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alpha val="20000"/>
                      </a:schemeClr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lumMod val="98000"/>
                        <a:alpha val="15000"/>
                      </a:schemeClr>
                    </a:gs>
                    <a:gs pos="100000">
                      <a:schemeClr val="bg1">
                        <a:lumMod val="50000"/>
                        <a:alpha val="5000"/>
                      </a:schemeClr>
                    </a:gs>
                  </a:gsLst>
                  <a:lin ang="2700000" scaled="1"/>
                  <a:tileRect/>
                </a:gra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934612 w 2286205"/>
                          <a:gd name="connsiteY0" fmla="*/ 0 h 867190"/>
                          <a:gd name="connsiteX1" fmla="*/ 2286205 w 2286205"/>
                          <a:gd name="connsiteY1" fmla="*/ 468829 h 867190"/>
                          <a:gd name="connsiteX2" fmla="*/ 1104785 w 2286205"/>
                          <a:gd name="connsiteY2" fmla="*/ 866212 h 867190"/>
                          <a:gd name="connsiteX3" fmla="*/ 2468 w 2286205"/>
                          <a:gd name="connsiteY3" fmla="*/ 530139 h 867190"/>
                          <a:gd name="connsiteX4" fmla="*/ 1043109 w 2286205"/>
                          <a:gd name="connsiteY4" fmla="*/ 132571 h 8671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86205" h="867190" extrusionOk="0">
                            <a:moveTo>
                              <a:pt x="934612" y="0"/>
                            </a:moveTo>
                            <a:cubicBezTo>
                              <a:pt x="1514273" y="-31239"/>
                              <a:pt x="2245019" y="251354"/>
                              <a:pt x="2286205" y="468829"/>
                            </a:cubicBezTo>
                            <a:cubicBezTo>
                              <a:pt x="2300761" y="704825"/>
                              <a:pt x="1832590" y="851975"/>
                              <a:pt x="1104785" y="866212"/>
                            </a:cubicBezTo>
                            <a:cubicBezTo>
                              <a:pt x="335801" y="891609"/>
                              <a:pt x="38013" y="722902"/>
                              <a:pt x="2468" y="530139"/>
                            </a:cubicBezTo>
                            <a:cubicBezTo>
                              <a:pt x="-77864" y="319624"/>
                              <a:pt x="457770" y="139876"/>
                              <a:pt x="1043109" y="132571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6" cy="21065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7" y="1985281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29" y="5201709"/>
                <a:ext cx="2738224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118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bg1">
                      <a:lumMod val="50000"/>
                      <a:alpha val="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no</a:t>
              </a:r>
              <a:r>
                <a:rPr lang="en-US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rPr>
                <a:t> </a:t>
              </a:r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84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24">
        <p:fade/>
      </p:transition>
    </mc:Choice>
    <mc:Fallback xmlns="">
      <p:transition spd="med" advTm="21124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0D5A-D680-0CC3-7B33-075C79C2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  <a:endParaRPr lang="hu-HU" dirty="0"/>
          </a:p>
        </p:txBody>
      </p:sp>
      <p:pic>
        <p:nvPicPr>
          <p:cNvPr id="2054" name="Picture 6" descr="Meme 6">
            <a:extLst>
              <a:ext uri="{FF2B5EF4-FFF2-40B4-BE49-F238E27FC236}">
                <a16:creationId xmlns:a16="http://schemas.microsoft.com/office/drawing/2014/main" id="{1EEBE7E0-6FED-934E-89DA-74CB0E6FA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92" y="1434454"/>
            <a:ext cx="5998815" cy="46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7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A300AB-0026-159E-C120-8DBCCA52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0" y="1458380"/>
            <a:ext cx="7493093" cy="47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A50DE-3D60-D3AE-7EAE-1D975148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Planning</a:t>
            </a:r>
            <a:endParaRPr lang="hu-H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CA42E-6592-3500-B6CB-CBA47E7FA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9" y="1462045"/>
            <a:ext cx="5925855" cy="4739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68263-B86F-4620-3483-74EA1551F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7" y="1458380"/>
            <a:ext cx="7106596" cy="4705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AA216-55C5-35D6-42DE-8F6AD329C4B2}"/>
              </a:ext>
            </a:extLst>
          </p:cNvPr>
          <p:cNvSpPr txBox="1"/>
          <p:nvPr/>
        </p:nvSpPr>
        <p:spPr>
          <a:xfrm>
            <a:off x="8495365" y="1690688"/>
            <a:ext cx="387054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model-based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existing measurements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 SLAs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 latencies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 costs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A0A31-6086-1AC5-691A-7074A929B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69" y="1462045"/>
            <a:ext cx="7493093" cy="4736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004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50DE-3D60-D3AE-7EAE-1D975148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 &amp; ADRs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41D60-679C-0D6F-92A9-7372FB2B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83" y="1432757"/>
            <a:ext cx="6256562" cy="5060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967F3-F3CF-6581-8CF4-2941FD9D3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55"/>
          <a:stretch/>
        </p:blipFill>
        <p:spPr>
          <a:xfrm>
            <a:off x="7104950" y="2194823"/>
            <a:ext cx="4531730" cy="3535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2695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DD835BD-419A-32F3-DA50-4BB5D0D1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6" y="1401394"/>
            <a:ext cx="10878306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oughtworks Tech Radar">
            <a:extLst>
              <a:ext uri="{FF2B5EF4-FFF2-40B4-BE49-F238E27FC236}">
                <a16:creationId xmlns:a16="http://schemas.microsoft.com/office/drawing/2014/main" id="{66B0F850-513D-D882-C75C-9FE63759F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6" r="22089"/>
          <a:stretch/>
        </p:blipFill>
        <p:spPr bwMode="auto">
          <a:xfrm>
            <a:off x="3334010" y="1401394"/>
            <a:ext cx="5523979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5D545-89BA-3CA7-64A2-3B2660C3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Radar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14A1D-6378-EE21-A2B9-B111ABA9B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709" y="1401394"/>
            <a:ext cx="8862582" cy="4932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17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C05BDE-8DE9-4E3B-8B84-44068247CDAB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472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merge two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6" y="169068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 wisely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4390833"/>
            <a:ext cx="719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CE631-A2D8-4A3B-ACC4-5F385EA99621}"/>
              </a:ext>
            </a:extLst>
          </p:cNvPr>
          <p:cNvSpPr/>
          <p:nvPr/>
        </p:nvSpPr>
        <p:spPr>
          <a:xfrm>
            <a:off x="8331315" y="2650068"/>
            <a:ext cx="2144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21C8-552C-45D4-BC32-184032FAA8F3}"/>
              </a:ext>
            </a:extLst>
          </p:cNvPr>
          <p:cNvSpPr/>
          <p:nvPr/>
        </p:nvSpPr>
        <p:spPr>
          <a:xfrm>
            <a:off x="1715978" y="1455607"/>
            <a:ext cx="58601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HOW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223BB-2E4C-46F9-BF30-279CC29EDD40}"/>
              </a:ext>
            </a:extLst>
          </p:cNvPr>
          <p:cNvSpPr/>
          <p:nvPr/>
        </p:nvSpPr>
        <p:spPr>
          <a:xfrm>
            <a:off x="7264997" y="1924966"/>
            <a:ext cx="10663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&gt;</a:t>
            </a:r>
            <a:endParaRPr lang="en-US" sz="13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 rot="620935"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24870" y="2014331"/>
              <a:ext cx="4084811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“… let’s implement our own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for that!!!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Emotional Intelligence</a:t>
            </a:r>
            <a:endParaRPr lang="en-US" dirty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4"/>
              </a:rPr>
              <a:t>Microsoft –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5"/>
              </a:rPr>
              <a:t>EPAM – Technology Radar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871</Words>
  <Application>Microsoft Office PowerPoint</Application>
  <PresentationFormat>Widescreen</PresentationFormat>
  <Paragraphs>332</Paragraphs>
  <Slides>52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Arial Black</vt:lpstr>
      <vt:lpstr>Calibri</vt:lpstr>
      <vt:lpstr>Calibri Light</vt:lpstr>
      <vt:lpstr>Cambria Math</vt:lpstr>
      <vt:lpstr>Consolas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Getting Started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PowerPoint Presentation</vt:lpstr>
      <vt:lpstr>PowerPoint Presentation</vt:lpstr>
      <vt:lpstr>PowerPoint Presentation</vt:lpstr>
      <vt:lpstr>PowerPoint Presentation</vt:lpstr>
      <vt:lpstr>Advanced Techniques</vt:lpstr>
      <vt:lpstr>Capacity Planning</vt:lpstr>
      <vt:lpstr>ADL &amp; ADRs</vt:lpstr>
      <vt:lpstr>Tech Radar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216</cp:revision>
  <dcterms:created xsi:type="dcterms:W3CDTF">2018-07-24T14:16:13Z</dcterms:created>
  <dcterms:modified xsi:type="dcterms:W3CDTF">2024-05-06T05:58:49Z</dcterms:modified>
</cp:coreProperties>
</file>